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aramond" panose="02020404030301010803" pitchFamily="18" charset="0"/>
      <p:regular r:id="rId50"/>
      <p:bold r:id="rId51"/>
      <p:italic r:id="rId52"/>
      <p:boldItalic r:id="rId53"/>
    </p:embeddedFont>
    <p:embeddedFont>
      <p:font typeface="Pinyon Script" pitchFamily="2" charset="0"/>
      <p:regular r:id="rId54"/>
    </p:embeddedFont>
    <p:embeddedFont>
      <p:font typeface="Ubuntu" panose="020B0504030602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8510A2-96D3-4FE9-9EEA-02DC3DB3D93A}">
  <a:tblStyle styleId="{D38510A2-96D3-4FE9-9EEA-02DC3DB3D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dfa7aed8e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edfa7aed8e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edfa7aed8e_1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fa7aed8e_1_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edfa7aed8e_1_1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edfa7aed8e_1_18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dfa7aed8e_1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edfa7aed8e_1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edfa7aed8e_1_1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dfa7aed8e_1_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edfa7aed8e_1_1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edfa7aed8e_1_19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fa7aed8e_1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fa7aed8e_1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edfa7aed8e_1_1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fe5f1e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fe5f1e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fbfe5f1e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dfa7aed8e_1_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edfa7aed8e_1_1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edfa7aed8e_1_19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fa7aed8e_1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edfa7aed8e_1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edfa7aed8e_1_19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dfa7aed8e_1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edfa7aed8e_1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edfa7aed8e_1_1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dfa7aed8e_1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edfa7aed8e_1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edfa7aed8e_1_19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dfa7aed8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dfa7aed8e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dfa7aed8e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27efb4f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27efb4f4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f27efb4f4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dfa7aed8e_1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dfa7aed8e_1_1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edfa7aed8e_1_15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dfa7aed8e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edfa7aed8e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edfa7aed8e_1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dfa7aed8e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dfa7aed8e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edfa7aed8e_1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dfa7aed8e_1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edfa7aed8e_1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edfa7aed8e_1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dfa7aed8e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edfa7aed8e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edfa7aed8e_1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dfa7aed8e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edfa7aed8e_1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edfa7aed8e_1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dfa7aed8e_1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edfa7aed8e_1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edfa7aed8e_1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dfa7aed8e_1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edfa7aed8e_1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edfa7aed8e_1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dfa7aed8e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edfa7aed8e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edfa7aed8e_1_7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dfa7aed8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edfa7aed8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edfa7aed8e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dfa7aed8e_1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edfa7aed8e_1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edfa7aed8e_1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dfa7aed8e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dfa7aed8e_1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P(W, T) = P(w_1,\ldots w_n, t_1, \ldots t_n)</a:t>
            </a:r>
            <a:endParaRPr/>
          </a:p>
        </p:txBody>
      </p:sp>
      <p:sp>
        <p:nvSpPr>
          <p:cNvPr id="506" name="Google Shape;506;gedfa7aed8e_1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dfa7aed8e_1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dfa7aed8e_1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dfa7aed8e_1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dfa7aed8e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edfa7aed8e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edfa7aed8e_1_1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dfa7aed8e_1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dfa7aed8e_1_2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edfa7aed8e_1_2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27efb4f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27efb4f4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27efb4f4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dfa7aed8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dfa7aed8e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edfa7aed8e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dfa7aed8e_1_2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dfa7aed8e_1_2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edfa7aed8e_1_2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dfa7aed8e_1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dfa7aed8e_1_2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edfa7aed8e_1_2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dfa7aed8e_1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dfa7aed8e_1_1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edfa7aed8e_1_14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dfa7aed8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edfa7aed8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edfa7aed8e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dfa7aed8e_1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dfa7aed8e_1_1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edfa7aed8e_1_1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fa7aed8e_1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fa7aed8e_1_1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edfa7aed8e_1_14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fa7aed8e_1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dfa7aed8e_1_1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edfa7aed8e_1_14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fa7aed8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dfa7aed8e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edfa7aed8e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fa7aed8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edfa7aed8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edfa7aed8e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fa7aed8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edfa7aed8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edfa7aed8e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fa7aed8e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edfa7aed8e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edfa7aed8e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fa7aed8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edfa7aed8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edfa7aed8e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dfa7aed8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dfa7aed8e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edfa7aed8e_0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t="10660" r="3860" b="7842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avLst/>
            <a:gdLst/>
            <a:ahLst/>
            <a:cxnLst/>
            <a:rect l="l" t="t" r="r" b="b"/>
            <a:pathLst>
              <a:path w="6774812" h="6897756" extrusionOk="0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avLst/>
            <a:gdLst/>
            <a:ahLst/>
            <a:cxnLst/>
            <a:rect l="l" t="t" r="r" b="b"/>
            <a:pathLst>
              <a:path w="5027639" h="1282148" extrusionOk="0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sz="7000" b="1" i="0" u="none" strike="noStrike" cap="non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>
            <a:spLocks noGrp="1"/>
          </p:cNvSpPr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11"/>
          <p:cNvSpPr txBox="1">
            <a:spLocks noGrp="1"/>
          </p:cNvSpPr>
          <p:nvPr>
            <p:ph type="subTitle" idx="1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16" name="Google Shape;216;p11"/>
          <p:cNvSpPr txBox="1">
            <a:spLocks noGrp="1"/>
          </p:cNvSpPr>
          <p:nvPr>
            <p:ph type="dt" idx="10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ftr" idx="11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Content &amp; Picture">
  <p:cSld name="Text Slide - Content &amp; Pictur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dt" idx="10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dt" idx="10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B">
  <p:cSld name="Divider Slide 2B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B">
  <p:cSld name="Divider Slide 1B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l="975" t="1912" r="1080" b="15063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l="23094" t="38467" r="-5157" b="2445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3B">
  <p:cSld name="Divider Slide 3B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l="7074" t="9193" b="12397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1" i="0" u="none" strike="noStrike" cap="non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lang="en-IE" sz="19500" b="1" i="0" u="none" strike="noStrike" cap="non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lang="en-IE" sz="9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E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IE" sz="3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IE" sz="3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lang="en-IE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lang="en-IE" sz="8500" b="1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sz="3300" b="1" i="0" u="none" strike="noStrike" cap="non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sz="3300" b="1" i="0" u="none" strike="noStrike" cap="non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IE"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sz="3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IE" sz="7300" b="1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w="28575" cap="flat" cmpd="sng">
            <a:solidFill>
              <a:srgbClr val="EAF1D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IE" sz="12000" b="1" i="0" u="none" strike="noStrike" cap="non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IE" sz="7000" b="1" i="0" u="none" strike="noStrike" cap="non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E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E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t="-1" r="1941" b="-7882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1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1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E" sz="1400" b="1" i="0" u="none" strike="noStrike" cap="non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IE" sz="5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lang="en-IE" sz="9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sz="16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lang="en-IE" sz="12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lang="en-IE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sz="16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l="12621" t="36924" r="126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avLst/>
            <a:gdLst/>
            <a:ahLst/>
            <a:cxnLst/>
            <a:rect l="l" t="t" r="r" b="b"/>
            <a:pathLst>
              <a:path w="4398577" h="1168484" extrusionOk="0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E" sz="2600" b="1" i="0" u="none" strike="noStrike" cap="non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E" sz="2600" b="1" i="0" u="none" strike="noStrike" cap="non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lang="en-IE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1600" b="1" i="0" u="none" strike="noStrike" cap="non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t="3148" b="917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dist="38100" dir="2700000" sx="103000" sy="103000" algn="tl" rotWithShape="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IE" sz="5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IE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r="69543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r="76243"/>
            <a:stretch/>
          </p:blipFill>
          <p:spPr>
            <a:xfrm rot="10800000" flipH="1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l="54698" t="-3348" r="20795" b="2790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name="adj" fmla="val 16667"/>
              </a:avLst>
            </a:prstGeom>
            <a:solidFill>
              <a:srgbClr val="1491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l="54698" t="-3348" r="20795" b="2790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l="80868" t="-6434" r="-5283" b="6252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l="27239" t="-3686" r="49004" b="3127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r="76243"/>
            <a:stretch/>
          </p:blipFill>
          <p:spPr>
            <a:xfrm rot="10800000" flipH="1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l="27239" t="-3686" r="49004" b="3127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ctrTitle"/>
          </p:nvPr>
        </p:nvSpPr>
        <p:spPr>
          <a:xfrm>
            <a:off x="624425" y="2055825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Arial"/>
                <a:ea typeface="Arial"/>
                <a:cs typeface="Arial"/>
                <a:sym typeface="Arial"/>
              </a:rPr>
              <a:t>Introduction to NLP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2800">
                <a:latin typeface="Arial"/>
                <a:ea typeface="Arial"/>
                <a:cs typeface="Arial"/>
                <a:sym typeface="Arial"/>
              </a:rPr>
              <a:t>5. Sequence Models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1"/>
          </p:nvPr>
        </p:nvSpPr>
        <p:spPr>
          <a:xfrm>
            <a:off x="619050" y="4408375"/>
            <a:ext cx="66795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 b="1">
                <a:latin typeface="Arial"/>
                <a:ea typeface="Arial"/>
                <a:cs typeface="Arial"/>
                <a:sym typeface="Arial"/>
              </a:rPr>
              <a:t>Dr. John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 b="1">
                <a:latin typeface="Arial"/>
                <a:ea typeface="Arial"/>
                <a:cs typeface="Arial"/>
                <a:sym typeface="Arial"/>
              </a:rPr>
              <a:t>Data Science Institute, University of Galway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Probability of a sentence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the probability of the intersection of 4 events: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2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=”I”∩w</a:t>
            </a:r>
            <a:r>
              <a:rPr lang="en-IE" sz="2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=”like”∩w</a:t>
            </a:r>
            <a:r>
              <a:rPr lang="en-IE" sz="2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=”green”∩w</a:t>
            </a:r>
            <a:r>
              <a:rPr lang="en-IE" sz="2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=”eggs”)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can be hard to estimate for long sentences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037200" y="1452156"/>
            <a:ext cx="3187500" cy="89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fishing vessel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9100" y="1124744"/>
            <a:ext cx="1902602" cy="14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9097" y="2713794"/>
            <a:ext cx="1902600" cy="142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4375" y="4302840"/>
            <a:ext cx="1812050" cy="13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/>
          <p:nvPr/>
        </p:nvSpPr>
        <p:spPr>
          <a:xfrm>
            <a:off x="3037200" y="2930756"/>
            <a:ext cx="3187500" cy="89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blood vessel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3117925" y="4516331"/>
            <a:ext cx="3187500" cy="89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copper vessel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Probability of a sentence (language modelling)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Recalling the definition of conditional probability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Hence by induction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2564904"/>
            <a:ext cx="7310585" cy="32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7568" y="4065729"/>
            <a:ext cx="6408946" cy="7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>
            <a:off x="8822725" y="4226000"/>
            <a:ext cx="3114000" cy="14922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/>
              <a:t>IMPORTANT: Note the order here. e.g.,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i="1"/>
              <a:t>p(w</a:t>
            </a:r>
            <a:r>
              <a:rPr lang="en-IE" sz="1800" i="1" baseline="-25000"/>
              <a:t>4</a:t>
            </a:r>
            <a:r>
              <a:rPr lang="en-IE" sz="1800" i="1"/>
              <a:t>|w</a:t>
            </a:r>
            <a:r>
              <a:rPr lang="en-IE" sz="1800" i="1" baseline="-25000"/>
              <a:t>1</a:t>
            </a:r>
            <a:r>
              <a:rPr lang="en-IE" sz="1800" i="1"/>
              <a:t>w</a:t>
            </a:r>
            <a:r>
              <a:rPr lang="en-IE" sz="1800" i="1" baseline="-25000"/>
              <a:t>2</a:t>
            </a:r>
            <a:r>
              <a:rPr lang="en-IE" sz="1800" i="1"/>
              <a:t>w</a:t>
            </a:r>
            <a:r>
              <a:rPr lang="en-IE" sz="1800" i="1" baseline="-25000"/>
              <a:t>3</a:t>
            </a:r>
            <a:r>
              <a:rPr lang="en-IE" sz="1800" i="1"/>
              <a:t>)</a:t>
            </a:r>
            <a:endParaRPr sz="1800" i="1"/>
          </a:p>
        </p:txBody>
      </p:sp>
      <p:cxnSp>
        <p:nvCxnSpPr>
          <p:cNvPr id="340" name="Google Shape;340;p25"/>
          <p:cNvCxnSpPr>
            <a:stCxn id="339" idx="1"/>
            <a:endCxn id="337" idx="2"/>
          </p:cNvCxnSpPr>
          <p:nvPr/>
        </p:nvCxnSpPr>
        <p:spPr>
          <a:xfrm rot="10800000">
            <a:off x="5862960" y="2889928"/>
            <a:ext cx="3415800" cy="155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N-gram approximation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seen already ‘data sparsity’ is a major issue, this is nearly impossible for long-sequences of words (n-grams)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Solution: Approximate using a fixed window of previous words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44" y="3204460"/>
            <a:ext cx="6974928" cy="728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6"/>
          <p:cNvGrpSpPr/>
          <p:nvPr/>
        </p:nvGrpSpPr>
        <p:grpSpPr>
          <a:xfrm>
            <a:off x="6876928" y="4007129"/>
            <a:ext cx="3178200" cy="1798123"/>
            <a:chOff x="5352600" y="4133825"/>
            <a:chExt cx="3178200" cy="1958100"/>
          </a:xfrm>
        </p:grpSpPr>
        <p:sp>
          <p:nvSpPr>
            <p:cNvPr id="350" name="Google Shape;350;p26"/>
            <p:cNvSpPr/>
            <p:nvPr/>
          </p:nvSpPr>
          <p:spPr>
            <a:xfrm>
              <a:off x="5352600" y="4910525"/>
              <a:ext cx="3178200" cy="1181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0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Look back only </a:t>
              </a:r>
              <a:r>
                <a:rPr lang="en-IE" sz="2000" b="0" i="1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 - 1</a:t>
              </a:r>
              <a:r>
                <a:rPr lang="en-IE" sz="20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words</a:t>
              </a:r>
              <a:endParaRPr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51" name="Google Shape;351;p26"/>
            <p:cNvCxnSpPr>
              <a:stCxn id="350" idx="0"/>
            </p:cNvCxnSpPr>
            <p:nvPr/>
          </p:nvCxnSpPr>
          <p:spPr>
            <a:xfrm rot="10800000">
              <a:off x="6487500" y="4133825"/>
              <a:ext cx="454200" cy="776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lg" len="lg"/>
            </a:ln>
          </p:spPr>
        </p:cxnSp>
      </p:grpSp>
      <p:sp>
        <p:nvSpPr>
          <p:cNvPr id="352" name="Google Shape;352;p26"/>
          <p:cNvSpPr/>
          <p:nvPr/>
        </p:nvSpPr>
        <p:spPr>
          <a:xfrm>
            <a:off x="2207568" y="4151064"/>
            <a:ext cx="3111900" cy="1654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1-gram = unigram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2-gram = bigram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3-gram = trigram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4-gram = four-gram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etc.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Example corpus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you like green eggs and ham?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them, Sam-I-am. 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green eggs and ham.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Would you like them here </a:t>
            </a:r>
            <a:r>
              <a:rPr lang="en-IE" sz="2400" i="1"/>
              <a:t>and</a:t>
            </a: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there?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would not like them here or there. 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would not like them anywhere. 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green eggs and ham. 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do not like them Sam-I-am.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Unigram probabilities</a:t>
            </a:r>
            <a:endParaRPr/>
          </a:p>
        </p:txBody>
      </p:sp>
      <p:graphicFrame>
        <p:nvGraphicFramePr>
          <p:cNvPr id="366" name="Google Shape;366;p28"/>
          <p:cNvGraphicFramePr/>
          <p:nvPr/>
        </p:nvGraphicFramePr>
        <p:xfrm>
          <a:off x="838205" y="1690822"/>
          <a:ext cx="3328875" cy="316968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11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8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anywhere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Sam-I-am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ham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I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7" name="Google Shape;367;p28"/>
          <p:cNvSpPr/>
          <p:nvPr/>
        </p:nvSpPr>
        <p:spPr>
          <a:xfrm>
            <a:off x="4301722" y="4760202"/>
            <a:ext cx="1320000" cy="792000"/>
          </a:xfrm>
          <a:prstGeom prst="roundRect">
            <a:avLst>
              <a:gd name="adj" fmla="val 16667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sum=56</a:t>
            </a:r>
            <a:endParaRPr sz="1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68" name="Google Shape;368;p28"/>
          <p:cNvGraphicFramePr/>
          <p:nvPr/>
        </p:nvGraphicFramePr>
        <p:xfrm>
          <a:off x="6615735" y="1690813"/>
          <a:ext cx="4464475" cy="316968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7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anywhere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</a:t>
                      </a: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Sam-I-am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ham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I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counts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5" name="Google Shape;375;p29"/>
          <p:cNvGraphicFramePr/>
          <p:nvPr/>
        </p:nvGraphicFramePr>
        <p:xfrm>
          <a:off x="1898935" y="1995414"/>
          <a:ext cx="5243650" cy="277347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42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 there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 or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Sam-I-am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and ham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I do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 you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I would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them anywhere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do not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 green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 you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eggs and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 them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would not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 eggs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 like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6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you like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i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here and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 there</a:t>
                      </a: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probabilities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 not do the following. It is not correct. Why?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 rotWithShape="1">
          <a:blip r:embed="rId3">
            <a:alphaModFix/>
          </a:blip>
          <a:srcRect t="377" b="377"/>
          <a:stretch/>
        </p:blipFill>
        <p:spPr>
          <a:xfrm>
            <a:off x="2495601" y="2348879"/>
            <a:ext cx="4968552" cy="62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4">
            <a:alphaModFix/>
          </a:blip>
          <a:srcRect t="298" b="298"/>
          <a:stretch/>
        </p:blipFill>
        <p:spPr>
          <a:xfrm>
            <a:off x="3682196" y="4005064"/>
            <a:ext cx="3155533" cy="62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Bigram probabilities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1934843" y="1979114"/>
          <a:ext cx="6328050" cy="298683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p(there|and)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p(or|here)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0.50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p(Sam-I-am|them)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p(ham|and)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0.75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p(do|I)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0.67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p(here|them)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p(you|do)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p(would|I)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p(anywhere|them)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p(not|do)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p(green|like)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0.38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p(you|would)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0.33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p(and|eggs)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p(them|like)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0.62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p(not|would)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0.67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p(eggs|green)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p(like|not)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p(like|you)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b="1"/>
                        <a:t>p(and|here)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0.50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p(there|or)</a:t>
                      </a: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E" sz="1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1.00</a:t>
                      </a: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Applying bigram probabilities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p(“would you like green eggs and ham”)</a:t>
            </a:r>
            <a:endParaRPr sz="2400" i="1" u="none" strike="noStrike" cap="none">
              <a:solidFill>
                <a:srgbClr val="3F3F3F"/>
              </a:solidFill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≅ p(“would”) × p(“you”|”would”) × p(“like”|”you”) × p(“green”|”like”) × p(“eggs”|”green”)  × p(“and”|”eggs”)  × p(“ham”|”and”)</a:t>
            </a:r>
            <a:endParaRPr sz="2400" i="1" u="none" strike="noStrike" cap="none">
              <a:solidFill>
                <a:srgbClr val="3F3F3F"/>
              </a:solidFill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= 0.0</a:t>
            </a:r>
            <a:r>
              <a:rPr lang="en-IE" sz="2400" i="1"/>
              <a:t>5</a:t>
            </a:r>
            <a:r>
              <a:rPr lang="en-IE" sz="2400" i="1" u="none" strike="noStrike" cap="none">
                <a:solidFill>
                  <a:srgbClr val="3F3F3F"/>
                </a:solidFill>
              </a:rPr>
              <a:t> × 0.33  × 1.0  × 0.38  × 1.0  × 1.0 × 0.75</a:t>
            </a:r>
            <a:endParaRPr sz="2400" i="1" u="none" strike="noStrike" cap="none">
              <a:solidFill>
                <a:srgbClr val="3F3F3F"/>
              </a:solidFill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= 0.00</a:t>
            </a:r>
            <a:r>
              <a:rPr lang="en-IE" sz="2400" i="1"/>
              <a:t>47</a:t>
            </a:r>
            <a:endParaRPr sz="2400" i="1" u="none" strike="noStrike" cap="none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Language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Models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Exercise</a:t>
            </a:r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Spelling Correction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Tagging Models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Conditional Probabilities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express this in terms of conditional probabilities</a:t>
            </a:r>
            <a:endParaRPr sz="29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= 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p(“eggs”|”I like green”) ×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p(“green”|”I like”)  ×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p(“like”|”I”)  ×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p(“I”)</a:t>
            </a:r>
            <a:endParaRPr sz="2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N-gram approximations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express this in terms of conditional probabilities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p(“I like green eggs”) ≈ 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p(“eggs”|”green”) ×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p(“green”|”like”)  ×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p(“like”|”I”)  ×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p(“I”)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10092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Goal of a language model is to predict whether a sentence is in English (or another language)</a:t>
            </a:r>
            <a:endParaRPr sz="27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7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Syntax is important</a:t>
            </a:r>
            <a:endParaRPr sz="3000"/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7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Correct:		</a:t>
            </a:r>
            <a:r>
              <a:rPr lang="en-IE" sz="27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Happy</a:t>
            </a:r>
            <a:r>
              <a:rPr lang="en-IE" sz="2700" i="1"/>
              <a:t> </a:t>
            </a:r>
            <a:r>
              <a:rPr lang="en-IE" sz="27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en-IE" sz="2700" i="1"/>
              <a:t> </a:t>
            </a:r>
            <a:r>
              <a:rPr lang="en-IE" sz="27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r>
              <a:rPr lang="en-IE" sz="2700" i="1"/>
              <a:t>	</a:t>
            </a:r>
            <a:r>
              <a:rPr lang="en-IE" sz="2700"/>
              <a:t>(</a:t>
            </a:r>
            <a:r>
              <a:rPr lang="en-IE" sz="2700" b="1"/>
              <a:t>Adj Noun Verb)</a:t>
            </a:r>
            <a:endParaRPr sz="2700" b="1" i="0" u="none" strike="noStrike" cap="none">
              <a:solidFill>
                <a:srgbClr val="3F3F3F"/>
              </a:solidFill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Incorrect:	</a:t>
            </a:r>
            <a:r>
              <a:rPr lang="en-IE" sz="2700" i="1"/>
              <a:t>Children happy play</a:t>
            </a:r>
            <a:r>
              <a:rPr lang="en-IE" sz="2700" b="1"/>
              <a:t>	(Noun Adj Verb)</a:t>
            </a:r>
            <a:endParaRPr sz="2700" b="1"/>
          </a:p>
        </p:txBody>
      </p:sp>
      <p:sp>
        <p:nvSpPr>
          <p:cNvPr id="433" name="Google Shape;433;p37"/>
          <p:cNvSpPr/>
          <p:nvPr/>
        </p:nvSpPr>
        <p:spPr>
          <a:xfrm>
            <a:off x="9408368" y="5157192"/>
            <a:ext cx="2078700" cy="114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Trees </a:t>
            </a:r>
            <a:r>
              <a:rPr lang="en-IE" sz="2000">
                <a:latin typeface="Ubuntu"/>
                <a:ea typeface="Ubuntu"/>
                <a:cs typeface="Ubuntu"/>
                <a:sym typeface="Ubuntu"/>
              </a:rPr>
              <a:t>next week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Tags as probabilities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8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101019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now have two kinds of events:</a:t>
            </a:r>
            <a:endParaRPr sz="29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900"/>
          </a:p>
          <a:p>
            <a:pPr marL="10160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2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=”happy”∩w</a:t>
            </a:r>
            <a:r>
              <a:rPr lang="en-IE" sz="2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2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=”children”</a:t>
            </a: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∩w</a:t>
            </a:r>
            <a:r>
              <a:rPr lang="en-IE" sz="29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=”play”</a:t>
            </a:r>
            <a:endParaRPr sz="29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∩t</a:t>
            </a:r>
            <a:r>
              <a:rPr lang="en-IE" sz="29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=Adj∩t</a:t>
            </a:r>
            <a:r>
              <a:rPr lang="en-IE" sz="29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=Noun∩t</a:t>
            </a:r>
            <a:r>
              <a:rPr lang="en-IE" sz="29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=Verb)</a:t>
            </a:r>
            <a:endParaRPr sz="29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9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90000"/>
              </a:lnSpc>
              <a:spcBef>
                <a:spcPts val="1700"/>
              </a:spcBef>
              <a:spcAft>
                <a:spcPts val="80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is not possible to calculate for long sentences =&gt; Approximation</a:t>
            </a:r>
            <a:endParaRPr sz="29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84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Bayes’ Law for tagging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99150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=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99804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≈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p(w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×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p(t</a:t>
            </a:r>
            <a:r>
              <a:rPr lang="en-IE" sz="3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 sz="3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1"/>
          <p:cNvSpPr/>
          <p:nvPr/>
        </p:nvSpPr>
        <p:spPr>
          <a:xfrm>
            <a:off x="1612750" y="2653078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4077596" y="2653078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6542441" y="2653078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9100843" y="2653078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4077596" y="4406484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6542427" y="4406484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9100829" y="4406484"/>
            <a:ext cx="1093500" cy="90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2500" b="0" i="0" u="none" strike="noStrike" cap="none" baseline="-25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68" name="Google Shape;468;p41"/>
          <p:cNvCxnSpPr>
            <a:stCxn id="461" idx="6"/>
            <a:endCxn id="462" idx="2"/>
          </p:cNvCxnSpPr>
          <p:nvPr/>
        </p:nvCxnSpPr>
        <p:spPr>
          <a:xfrm>
            <a:off x="2706250" y="3106978"/>
            <a:ext cx="1371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69" name="Google Shape;469;p41"/>
          <p:cNvCxnSpPr>
            <a:stCxn id="462" idx="6"/>
            <a:endCxn id="463" idx="2"/>
          </p:cNvCxnSpPr>
          <p:nvPr/>
        </p:nvCxnSpPr>
        <p:spPr>
          <a:xfrm>
            <a:off x="5171096" y="3106978"/>
            <a:ext cx="1371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70" name="Google Shape;470;p41"/>
          <p:cNvCxnSpPr>
            <a:stCxn id="463" idx="6"/>
            <a:endCxn id="464" idx="2"/>
          </p:cNvCxnSpPr>
          <p:nvPr/>
        </p:nvCxnSpPr>
        <p:spPr>
          <a:xfrm>
            <a:off x="7635941" y="3106978"/>
            <a:ext cx="146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71" name="Google Shape;471;p41"/>
          <p:cNvCxnSpPr>
            <a:stCxn id="462" idx="4"/>
            <a:endCxn id="465" idx="0"/>
          </p:cNvCxnSpPr>
          <p:nvPr/>
        </p:nvCxnSpPr>
        <p:spPr>
          <a:xfrm>
            <a:off x="4624346" y="3560878"/>
            <a:ext cx="0" cy="84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72" name="Google Shape;472;p41"/>
          <p:cNvCxnSpPr>
            <a:stCxn id="463" idx="4"/>
            <a:endCxn id="466" idx="0"/>
          </p:cNvCxnSpPr>
          <p:nvPr/>
        </p:nvCxnSpPr>
        <p:spPr>
          <a:xfrm>
            <a:off x="7089191" y="3560878"/>
            <a:ext cx="0" cy="84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73" name="Google Shape;473;p41"/>
          <p:cNvCxnSpPr>
            <a:stCxn id="464" idx="4"/>
            <a:endCxn id="467" idx="0"/>
          </p:cNvCxnSpPr>
          <p:nvPr/>
        </p:nvCxnSpPr>
        <p:spPr>
          <a:xfrm>
            <a:off x="9647593" y="3560878"/>
            <a:ext cx="0" cy="84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74" name="Google Shape;474;p41"/>
          <p:cNvSpPr/>
          <p:nvPr/>
        </p:nvSpPr>
        <p:spPr>
          <a:xfrm>
            <a:off x="2780100" y="2022725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5" name="Google Shape;475;p41"/>
          <p:cNvSpPr/>
          <p:nvPr/>
        </p:nvSpPr>
        <p:spPr>
          <a:xfrm>
            <a:off x="5025303" y="2004666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7430175" y="2004666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2780100" y="3385800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4978509" y="3362577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7430182" y="3362577"/>
            <a:ext cx="1756500" cy="78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p(w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|t</a:t>
            </a:r>
            <a:r>
              <a:rPr lang="en-IE" sz="2500" b="0" i="0" u="none" strike="noStrike" cap="none" baseline="-25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en-IE" sz="25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5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Hidden Markov Model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2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96627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general form for this is:</a:t>
            </a:r>
            <a:endParaRPr sz="3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introduce a variable </a:t>
            </a:r>
            <a:r>
              <a:rPr lang="en-IE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E" sz="3000" b="0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IE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which always has the same value (‘START’)</a:t>
            </a:r>
            <a:endParaRPr sz="3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1725" y="2793504"/>
            <a:ext cx="7000580" cy="62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Spelling correction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-76200" y="22828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15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“I will be there in five </a:t>
            </a:r>
            <a:r>
              <a:rPr lang="en-IE" sz="2400" b="0" i="1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minuts</a:t>
            </a:r>
            <a:r>
              <a:rPr lang="en-IE" sz="24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4281876" y="4082604"/>
            <a:ext cx="1944600" cy="74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minuets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7341376" y="4082604"/>
            <a:ext cx="1944600" cy="74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minutes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" name="Google Shape;254;p16"/>
          <p:cNvCxnSpPr>
            <a:endCxn id="253" idx="0"/>
          </p:cNvCxnSpPr>
          <p:nvPr/>
        </p:nvCxnSpPr>
        <p:spPr>
          <a:xfrm>
            <a:off x="6475276" y="3022104"/>
            <a:ext cx="1838400" cy="106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55" name="Google Shape;255;p16"/>
          <p:cNvCxnSpPr>
            <a:endCxn id="252" idx="0"/>
          </p:cNvCxnSpPr>
          <p:nvPr/>
        </p:nvCxnSpPr>
        <p:spPr>
          <a:xfrm flipH="1">
            <a:off x="5254176" y="3022104"/>
            <a:ext cx="1269000" cy="106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lg" len="lg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Example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4" name="Google Shape;494;p43"/>
          <p:cNvGraphicFramePr/>
          <p:nvPr/>
        </p:nvGraphicFramePr>
        <p:xfrm>
          <a:off x="593840" y="1908448"/>
          <a:ext cx="3662175" cy="22231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0.4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5" name="Google Shape;495;p43"/>
          <p:cNvGraphicFramePr/>
          <p:nvPr/>
        </p:nvGraphicFramePr>
        <p:xfrm>
          <a:off x="5409637" y="1908448"/>
          <a:ext cx="5052700" cy="164583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John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likes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Mary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0.6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6" name="Google Shape;496;p43"/>
          <p:cNvSpPr txBox="1"/>
          <p:nvPr/>
        </p:nvSpPr>
        <p:spPr>
          <a:xfrm>
            <a:off x="963025" y="4534600"/>
            <a:ext cx="1020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P(“John Likes Mary”, “N V N”)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= P(N|Start) × P(V|N) </a:t>
            </a: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 P(N|V) × P(John|N) × P(likes|V) × P(Mary|N)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0.8 × 0.6 × 0.6 × 0.4 × 0.6 × 0.4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3104413" y="2511100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1898275" y="3645225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3104425" y="3113750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3"/>
          <p:cNvSpPr/>
          <p:nvPr/>
        </p:nvSpPr>
        <p:spPr>
          <a:xfrm>
            <a:off x="6781675" y="3060150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3"/>
          <p:cNvSpPr/>
          <p:nvPr/>
        </p:nvSpPr>
        <p:spPr>
          <a:xfrm>
            <a:off x="8065375" y="2511100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9311700" y="3060150"/>
            <a:ext cx="1053300" cy="4329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323193" y="1816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Conditional Random Fields</a:t>
            </a:r>
            <a:endParaRPr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body" idx="1"/>
          </p:nvPr>
        </p:nvSpPr>
        <p:spPr>
          <a:xfrm>
            <a:off x="627993" y="1163574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HMMs are limited - only look back one word at a time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Let’s simplify the notation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We can use any approximations or method as follows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dirty="0"/>
              <a:t>     This general form is called a </a:t>
            </a:r>
            <a:r>
              <a:rPr lang="en-IE" b="1" dirty="0"/>
              <a:t>conditional random field.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0" name="Google Shape;5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3" y="2981325"/>
            <a:ext cx="62007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613" y="4584700"/>
            <a:ext cx="5601871" cy="9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Estimating most likely tagging</a:t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1878075" y="1469100"/>
            <a:ext cx="2596200" cy="12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How do we find the most likely tags for a sequence?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9" name="Google Shape;519;p45"/>
          <p:cNvGraphicFramePr/>
          <p:nvPr>
            <p:extLst>
              <p:ext uri="{D42A27DB-BD31-4B8C-83A1-F6EECF244321}">
                <p14:modId xmlns:p14="http://schemas.microsoft.com/office/powerpoint/2010/main" val="3509038874"/>
              </p:ext>
            </p:extLst>
          </p:nvPr>
        </p:nvGraphicFramePr>
        <p:xfrm>
          <a:off x="7691625" y="3532829"/>
          <a:ext cx="3662175" cy="222310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Start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0.2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0.8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9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0" name="Google Shape;520;p45"/>
          <p:cNvGraphicFramePr/>
          <p:nvPr>
            <p:extLst>
              <p:ext uri="{D42A27DB-BD31-4B8C-83A1-F6EECF244321}">
                <p14:modId xmlns:p14="http://schemas.microsoft.com/office/powerpoint/2010/main" val="3478528231"/>
              </p:ext>
            </p:extLst>
          </p:nvPr>
        </p:nvGraphicFramePr>
        <p:xfrm>
          <a:off x="6335765" y="1464598"/>
          <a:ext cx="5052700" cy="164583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12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1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John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likes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i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Mary</a:t>
                      </a:r>
                      <a:endParaRPr sz="2400" b="1" i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b="1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endParaRPr sz="2400" b="1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</a:t>
                      </a:r>
                      <a:endParaRPr sz="24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E" sz="2400" u="none" strike="noStrike" cap="none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0.</a:t>
                      </a:r>
                      <a:r>
                        <a:rPr lang="en-IE" sz="2400" dirty="0">
                          <a:latin typeface="Ubuntu"/>
                          <a:ea typeface="Ubuntu"/>
                          <a:cs typeface="Ubuntu"/>
                          <a:sym typeface="Ubuntu"/>
                        </a:rPr>
                        <a:t>4</a:t>
                      </a:r>
                      <a:endParaRPr sz="2400" u="none" strike="noStrike" cap="none" dirty="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1" name="Google Shape;521;p45"/>
          <p:cNvSpPr txBox="1">
            <a:spLocks noGrp="1"/>
          </p:cNvSpPr>
          <p:nvPr>
            <p:ph type="body" idx="1"/>
          </p:nvPr>
        </p:nvSpPr>
        <p:spPr>
          <a:xfrm>
            <a:off x="837475" y="2884200"/>
            <a:ext cx="5163600" cy="30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likes”, “N N”) = 0.8×0.1×0.5×0.5</a:t>
            </a:r>
            <a:endParaRPr sz="2000"/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likes”, “N V”) = 0.8×0.1×0.5×0.4</a:t>
            </a:r>
            <a:endParaRPr sz="2000"/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000"/>
          </a:p>
          <a:p>
            <a:pPr marL="292100" marR="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So “likes” is a N?</a:t>
            </a:r>
            <a:endParaRPr sz="2000"/>
          </a:p>
          <a:p>
            <a:pPr marL="1016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No!</a:t>
            </a:r>
            <a:endParaRPr sz="2000"/>
          </a:p>
          <a:p>
            <a:pPr marL="292100" lvl="0" indent="-1905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 Mary”, “N N N”) = 0.8×0.1×0.5×0.5×0.5×0.4</a:t>
            </a:r>
            <a:endParaRPr sz="2000"/>
          </a:p>
          <a:p>
            <a:pPr marL="292100" lvl="0" indent="-1905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/>
              <a:t>p(“John likes Mary”, “N V N”) = </a:t>
            </a:r>
            <a:br>
              <a:rPr lang="en-IE" sz="2000"/>
            </a:br>
            <a:r>
              <a:rPr lang="en-IE" sz="2000"/>
              <a:t>0.8×0.1×0.5×0.4×0.9×0.4</a:t>
            </a:r>
            <a:endParaRPr sz="2000"/>
          </a:p>
        </p:txBody>
      </p:sp>
      <p:sp>
        <p:nvSpPr>
          <p:cNvPr id="522" name="Google Shape;522;p45"/>
          <p:cNvSpPr/>
          <p:nvPr/>
        </p:nvSpPr>
        <p:spPr>
          <a:xfrm>
            <a:off x="4357800" y="5355750"/>
            <a:ext cx="3476400" cy="143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The most likely subsequence is </a:t>
            </a:r>
            <a:r>
              <a:rPr lang="en-IE" sz="1900" b="1"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necessarily part of the most likely full sequence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3700"/>
              <a:buFont typeface="Calibri"/>
              <a:buNone/>
            </a:pPr>
            <a:r>
              <a:rPr lang="en-IE"/>
              <a:t>Find the best tagging (brute force)</a:t>
            </a:r>
            <a:r>
              <a:rPr lang="en-IE" sz="37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7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2093700" y="1825925"/>
            <a:ext cx="71451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S={V,N}, </a:t>
            </a: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is the most likely tagging of “cats drink”?</a:t>
            </a: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endParaRPr sz="2000"/>
          </a:p>
          <a:p>
            <a:pPr marL="292100" marR="0" lvl="0" indent="-190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Arial"/>
              <a:buNone/>
            </a:pPr>
            <a:r>
              <a:rPr lang="en-IE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p(N,N,cats,drink) = p(N|Start) × p(N|N) × p(cats|N) × p(drink|N)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0" name="Google Shape;530;p46"/>
          <p:cNvGraphicFramePr/>
          <p:nvPr/>
        </p:nvGraphicFramePr>
        <p:xfrm>
          <a:off x="2476500" y="2976830"/>
          <a:ext cx="7239000" cy="1889640"/>
        </p:xfrm>
        <a:graphic>
          <a:graphicData uri="http://schemas.openxmlformats.org/drawingml/2006/table">
            <a:tbl>
              <a:tblPr>
                <a:noFill/>
                <a:tableStyleId>{D38510A2-96D3-4FE9-9EEA-02DC3DB3D93A}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p(N,N,cats,drink)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0.023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p(N,V,</a:t>
                      </a:r>
                      <a:r>
                        <a:rPr lang="en-IE" sz="1900" u="none" strike="noStrike" cap="non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0.034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p(V,N,</a:t>
                      </a:r>
                      <a:r>
                        <a:rPr lang="en-IE" sz="1900" u="none" strike="noStrike" cap="non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0.017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p(V,V,</a:t>
                      </a:r>
                      <a:r>
                        <a:rPr lang="en-IE" sz="1900" u="none" strike="noStrike" cap="non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cats,drink</a:t>
                      </a: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IE" sz="1900" u="none" strike="noStrike" cap="none">
                          <a:latin typeface="Ubuntu"/>
                          <a:ea typeface="Ubuntu"/>
                          <a:cs typeface="Ubuntu"/>
                          <a:sym typeface="Ubuntu"/>
                        </a:rPr>
                        <a:t>0.021</a:t>
                      </a:r>
                      <a:endParaRPr sz="1900"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68575" marR="6857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1" name="Google Shape;531;p46"/>
          <p:cNvSpPr/>
          <p:nvPr/>
        </p:nvSpPr>
        <p:spPr>
          <a:xfrm>
            <a:off x="9040602" y="4581128"/>
            <a:ext cx="2168100" cy="105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Complexity is </a:t>
            </a:r>
            <a:r>
              <a:rPr lang="en-IE" sz="2000" b="0" i="0" u="none" strike="noStrike" cap="none">
                <a:solidFill>
                  <a:srgbClr val="00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O</a:t>
            </a: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(TN</a:t>
            </a:r>
            <a:r>
              <a:rPr lang="en-IE" sz="2000" b="0" i="0" u="none" strike="noStrike" cap="none" baseline="30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en-IE" sz="20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sz="20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Solving HMMs and CRFs</a:t>
            </a:r>
            <a:endParaRPr/>
          </a:p>
        </p:txBody>
      </p:sp>
      <p:sp>
        <p:nvSpPr>
          <p:cNvPr id="538" name="Google Shape;538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Viterbi and dynamic programming are used to solve these models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Polynomial time (for HMMs and many CRFs)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000"/>
              <a:t>These are trained (probability inference) on tagged corpora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Exercise</a:t>
            </a: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Part-of-speech tagging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>
            <a:spLocks noGrp="1"/>
          </p:cNvSpPr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Applications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Single-word classifiers</a:t>
            </a:r>
            <a:endParaRPr/>
          </a:p>
        </p:txBody>
      </p:sp>
      <p:sp>
        <p:nvSpPr>
          <p:cNvPr id="558" name="Google Shape;558;p50"/>
          <p:cNvSpPr/>
          <p:nvPr/>
        </p:nvSpPr>
        <p:spPr>
          <a:xfrm>
            <a:off x="95367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latin typeface="Calibri"/>
                <a:ea typeface="Calibri"/>
                <a:cs typeface="Calibri"/>
                <a:sym typeface="Calibri"/>
              </a:rPr>
              <a:t>n-2</a:t>
            </a:r>
            <a:endParaRPr sz="31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0"/>
          <p:cNvSpPr/>
          <p:nvPr/>
        </p:nvSpPr>
        <p:spPr>
          <a:xfrm>
            <a:off x="2847450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endParaRPr/>
          </a:p>
        </p:txBody>
      </p:sp>
      <p:sp>
        <p:nvSpPr>
          <p:cNvPr id="560" name="Google Shape;560;p50"/>
          <p:cNvSpPr/>
          <p:nvPr/>
        </p:nvSpPr>
        <p:spPr>
          <a:xfrm>
            <a:off x="474122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561" name="Google Shape;561;p50"/>
          <p:cNvSpPr/>
          <p:nvPr/>
        </p:nvSpPr>
        <p:spPr>
          <a:xfrm>
            <a:off x="6635000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</a:t>
            </a:r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8528775" y="37843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n+2</a:t>
            </a:r>
            <a:endParaRPr/>
          </a:p>
        </p:txBody>
      </p:sp>
      <p:sp>
        <p:nvSpPr>
          <p:cNvPr id="563" name="Google Shape;563;p50"/>
          <p:cNvSpPr/>
          <p:nvPr/>
        </p:nvSpPr>
        <p:spPr>
          <a:xfrm>
            <a:off x="4418725" y="1690825"/>
            <a:ext cx="2103600" cy="953700"/>
          </a:xfrm>
          <a:prstGeom prst="roundRect">
            <a:avLst>
              <a:gd name="adj" fmla="val 16667"/>
            </a:avLst>
          </a:prstGeom>
          <a:solidFill>
            <a:srgbClr val="39818D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4" name="Google Shape;564;p50"/>
          <p:cNvCxnSpPr>
            <a:stCxn id="558" idx="0"/>
            <a:endCxn id="563" idx="2"/>
          </p:cNvCxnSpPr>
          <p:nvPr/>
        </p:nvCxnSpPr>
        <p:spPr>
          <a:xfrm rot="-5400000">
            <a:off x="3006875" y="1320700"/>
            <a:ext cx="1139700" cy="3787500"/>
          </a:xfrm>
          <a:prstGeom prst="curved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50"/>
          <p:cNvCxnSpPr>
            <a:stCxn id="559" idx="0"/>
            <a:endCxn id="563" idx="2"/>
          </p:cNvCxnSpPr>
          <p:nvPr/>
        </p:nvCxnSpPr>
        <p:spPr>
          <a:xfrm rot="-5400000">
            <a:off x="3953850" y="2267500"/>
            <a:ext cx="1139700" cy="1893900"/>
          </a:xfrm>
          <a:prstGeom prst="curved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50"/>
          <p:cNvCxnSpPr>
            <a:stCxn id="560" idx="0"/>
            <a:endCxn id="563" idx="2"/>
          </p:cNvCxnSpPr>
          <p:nvPr/>
        </p:nvCxnSpPr>
        <p:spPr>
          <a:xfrm rot="-5400000">
            <a:off x="4900975" y="3214150"/>
            <a:ext cx="1139700" cy="600"/>
          </a:xfrm>
          <a:prstGeom prst="curved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50"/>
          <p:cNvCxnSpPr>
            <a:stCxn id="561" idx="0"/>
            <a:endCxn id="563" idx="2"/>
          </p:cNvCxnSpPr>
          <p:nvPr/>
        </p:nvCxnSpPr>
        <p:spPr>
          <a:xfrm rot="5400000" flipH="1">
            <a:off x="5847500" y="2267500"/>
            <a:ext cx="1139700" cy="1893900"/>
          </a:xfrm>
          <a:prstGeom prst="curved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0"/>
          <p:cNvCxnSpPr>
            <a:stCxn id="562" idx="0"/>
            <a:endCxn id="563" idx="2"/>
          </p:cNvCxnSpPr>
          <p:nvPr/>
        </p:nvCxnSpPr>
        <p:spPr>
          <a:xfrm rot="5400000" flipH="1">
            <a:off x="6794475" y="1320700"/>
            <a:ext cx="1139700" cy="3787500"/>
          </a:xfrm>
          <a:prstGeom prst="curved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0"/>
          <p:cNvSpPr/>
          <p:nvPr/>
        </p:nvSpPr>
        <p:spPr>
          <a:xfrm>
            <a:off x="8528775" y="280475"/>
            <a:ext cx="3130200" cy="325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Alternative is to use an individual classifier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Pros: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Low complexity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Independent results may be inconsistent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Needs more context (expensive)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0"/>
          <p:cNvSpPr/>
          <p:nvPr/>
        </p:nvSpPr>
        <p:spPr>
          <a:xfrm>
            <a:off x="8760675" y="5142325"/>
            <a:ext cx="3047976" cy="1411776"/>
          </a:xfrm>
          <a:prstGeom prst="irregularSeal2">
            <a:avLst/>
          </a:prstGeom>
          <a:solidFill>
            <a:srgbClr val="52D0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Models</a:t>
            </a:r>
            <a:endParaRPr/>
          </a:p>
        </p:txBody>
      </p:sp>
      <p:sp>
        <p:nvSpPr>
          <p:cNvPr id="577" name="Google Shape;577;p51"/>
          <p:cNvSpPr/>
          <p:nvPr/>
        </p:nvSpPr>
        <p:spPr>
          <a:xfrm>
            <a:off x="5012350" y="4775375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578" name="Google Shape;578;p51"/>
          <p:cNvSpPr/>
          <p:nvPr/>
        </p:nvSpPr>
        <p:spPr>
          <a:xfrm>
            <a:off x="4690150" y="3251788"/>
            <a:ext cx="2103600" cy="953700"/>
          </a:xfrm>
          <a:prstGeom prst="roundRect">
            <a:avLst>
              <a:gd name="adj" fmla="val 16667"/>
            </a:avLst>
          </a:prstGeom>
          <a:solidFill>
            <a:srgbClr val="39818D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51"/>
          <p:cNvCxnSpPr>
            <a:stCxn id="577" idx="0"/>
            <a:endCxn id="578" idx="2"/>
          </p:cNvCxnSpPr>
          <p:nvPr/>
        </p:nvCxnSpPr>
        <p:spPr>
          <a:xfrm rot="-5400000">
            <a:off x="5456950" y="4490075"/>
            <a:ext cx="570000" cy="600"/>
          </a:xfrm>
          <a:prstGeom prst="curvedConnector3">
            <a:avLst>
              <a:gd name="adj1" fmla="val 4999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51"/>
          <p:cNvSpPr/>
          <p:nvPr/>
        </p:nvSpPr>
        <p:spPr>
          <a:xfrm>
            <a:off x="4844050" y="1916675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7483450" y="3364750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2" name="Google Shape;582;p51"/>
          <p:cNvCxnSpPr>
            <a:stCxn id="578" idx="0"/>
            <a:endCxn id="580" idx="4"/>
          </p:cNvCxnSpPr>
          <p:nvPr/>
        </p:nvCxnSpPr>
        <p:spPr>
          <a:xfrm rot="-5400000">
            <a:off x="5438650" y="2947888"/>
            <a:ext cx="607200" cy="600"/>
          </a:xfrm>
          <a:prstGeom prst="curvedConnector3">
            <a:avLst>
              <a:gd name="adj1" fmla="val 5000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51"/>
          <p:cNvCxnSpPr>
            <a:endCxn id="581" idx="2"/>
          </p:cNvCxnSpPr>
          <p:nvPr/>
        </p:nvCxnSpPr>
        <p:spPr>
          <a:xfrm>
            <a:off x="6793750" y="3728050"/>
            <a:ext cx="6897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4" name="Google Shape;584;p51"/>
          <p:cNvSpPr/>
          <p:nvPr/>
        </p:nvSpPr>
        <p:spPr>
          <a:xfrm>
            <a:off x="231275" y="4788087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endParaRPr/>
          </a:p>
        </p:txBody>
      </p:sp>
      <p:sp>
        <p:nvSpPr>
          <p:cNvPr id="585" name="Google Shape;585;p51"/>
          <p:cNvSpPr/>
          <p:nvPr/>
        </p:nvSpPr>
        <p:spPr>
          <a:xfrm>
            <a:off x="-90925" y="3264500"/>
            <a:ext cx="2103600" cy="953700"/>
          </a:xfrm>
          <a:prstGeom prst="roundRect">
            <a:avLst>
              <a:gd name="adj" fmla="val 16667"/>
            </a:avLst>
          </a:prstGeom>
          <a:solidFill>
            <a:srgbClr val="39818D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" name="Google Shape;586;p51"/>
          <p:cNvCxnSpPr>
            <a:stCxn id="584" idx="0"/>
            <a:endCxn id="585" idx="2"/>
          </p:cNvCxnSpPr>
          <p:nvPr/>
        </p:nvCxnSpPr>
        <p:spPr>
          <a:xfrm rot="-5400000">
            <a:off x="675875" y="4502787"/>
            <a:ext cx="570000" cy="600"/>
          </a:xfrm>
          <a:prstGeom prst="curvedConnector3">
            <a:avLst>
              <a:gd name="adj1" fmla="val 4999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51"/>
          <p:cNvSpPr/>
          <p:nvPr/>
        </p:nvSpPr>
        <p:spPr>
          <a:xfrm>
            <a:off x="62975" y="1929387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dirty="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1"/>
          <p:cNvSpPr/>
          <p:nvPr/>
        </p:nvSpPr>
        <p:spPr>
          <a:xfrm>
            <a:off x="2166875" y="3364750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p51"/>
          <p:cNvCxnSpPr>
            <a:stCxn id="585" idx="0"/>
            <a:endCxn id="587" idx="4"/>
          </p:cNvCxnSpPr>
          <p:nvPr/>
        </p:nvCxnSpPr>
        <p:spPr>
          <a:xfrm rot="-5400000">
            <a:off x="657575" y="2960600"/>
            <a:ext cx="607200" cy="600"/>
          </a:xfrm>
          <a:prstGeom prst="curvedConnector3">
            <a:avLst>
              <a:gd name="adj1" fmla="val 5000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1"/>
          <p:cNvCxnSpPr>
            <a:cxnSpLocks/>
            <a:endCxn id="588" idx="2"/>
          </p:cNvCxnSpPr>
          <p:nvPr/>
        </p:nvCxnSpPr>
        <p:spPr>
          <a:xfrm>
            <a:off x="1797269" y="3728650"/>
            <a:ext cx="369606" cy="127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51"/>
          <p:cNvSpPr/>
          <p:nvPr/>
        </p:nvSpPr>
        <p:spPr>
          <a:xfrm>
            <a:off x="10482825" y="4777600"/>
            <a:ext cx="1458600" cy="888300"/>
          </a:xfrm>
          <a:prstGeom prst="rect">
            <a:avLst/>
          </a:prstGeom>
          <a:solidFill>
            <a:srgbClr val="B0DD46">
              <a:alpha val="803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IE" sz="3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n+1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10160625" y="3254013"/>
            <a:ext cx="2103600" cy="953700"/>
          </a:xfrm>
          <a:prstGeom prst="roundRect">
            <a:avLst>
              <a:gd name="adj" fmla="val 16667"/>
            </a:avLst>
          </a:prstGeom>
          <a:solidFill>
            <a:srgbClr val="39818D">
              <a:alpha val="74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51"/>
          <p:cNvCxnSpPr>
            <a:stCxn id="591" idx="0"/>
            <a:endCxn id="592" idx="2"/>
          </p:cNvCxnSpPr>
          <p:nvPr/>
        </p:nvCxnSpPr>
        <p:spPr>
          <a:xfrm rot="-5400000">
            <a:off x="10927425" y="4492300"/>
            <a:ext cx="570000" cy="600"/>
          </a:xfrm>
          <a:prstGeom prst="curvedConnector3">
            <a:avLst>
              <a:gd name="adj1" fmla="val 4999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p51"/>
          <p:cNvSpPr/>
          <p:nvPr/>
        </p:nvSpPr>
        <p:spPr>
          <a:xfrm>
            <a:off x="10314525" y="1918900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Tag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1"/>
          <p:cNvSpPr/>
          <p:nvPr/>
        </p:nvSpPr>
        <p:spPr>
          <a:xfrm>
            <a:off x="12953925" y="3443175"/>
            <a:ext cx="1795200" cy="727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Context Prediction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51"/>
          <p:cNvCxnSpPr>
            <a:stCxn id="592" idx="0"/>
            <a:endCxn id="594" idx="4"/>
          </p:cNvCxnSpPr>
          <p:nvPr/>
        </p:nvCxnSpPr>
        <p:spPr>
          <a:xfrm rot="-5400000">
            <a:off x="10909125" y="2950113"/>
            <a:ext cx="607200" cy="600"/>
          </a:xfrm>
          <a:prstGeom prst="curvedConnector3">
            <a:avLst>
              <a:gd name="adj1" fmla="val 5000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1"/>
          <p:cNvCxnSpPr>
            <a:endCxn id="595" idx="2"/>
          </p:cNvCxnSpPr>
          <p:nvPr/>
        </p:nvCxnSpPr>
        <p:spPr>
          <a:xfrm>
            <a:off x="12264225" y="3806475"/>
            <a:ext cx="6897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1"/>
          <p:cNvCxnSpPr>
            <a:stCxn id="588" idx="6"/>
            <a:endCxn id="578" idx="1"/>
          </p:cNvCxnSpPr>
          <p:nvPr/>
        </p:nvCxnSpPr>
        <p:spPr>
          <a:xfrm>
            <a:off x="3962075" y="3728650"/>
            <a:ext cx="728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1"/>
          <p:cNvCxnSpPr>
            <a:stCxn id="581" idx="6"/>
            <a:endCxn id="592" idx="1"/>
          </p:cNvCxnSpPr>
          <p:nvPr/>
        </p:nvCxnSpPr>
        <p:spPr>
          <a:xfrm>
            <a:off x="9278650" y="3728650"/>
            <a:ext cx="882000" cy="2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1"/>
          <p:cNvSpPr/>
          <p:nvPr/>
        </p:nvSpPr>
        <p:spPr>
          <a:xfrm>
            <a:off x="6204725" y="4600025"/>
            <a:ext cx="4715712" cy="2183166"/>
          </a:xfrm>
          <a:prstGeom prst="irregularSeal2">
            <a:avLst/>
          </a:prstGeom>
          <a:solidFill>
            <a:srgbClr val="52D0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More on this in three weeks!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3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3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Error Detection</a:t>
            </a:r>
            <a:endParaRPr/>
          </a:p>
        </p:txBody>
      </p:sp>
      <p:sp>
        <p:nvSpPr>
          <p:cNvPr id="607" name="Google Shape;60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tagging to find spelling/grammar errors</a:t>
            </a:r>
            <a:endParaRPr/>
          </a:p>
        </p:txBody>
      </p:sp>
      <p:sp>
        <p:nvSpPr>
          <p:cNvPr id="608" name="Google Shape;608;p52"/>
          <p:cNvSpPr txBox="1">
            <a:spLocks noGrp="1"/>
          </p:cNvSpPr>
          <p:nvPr>
            <p:ph type="body" idx="1"/>
          </p:nvPr>
        </p:nvSpPr>
        <p:spPr>
          <a:xfrm>
            <a:off x="791450" y="4590700"/>
            <a:ext cx="105156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Is          thsi          really           correctly?</a:t>
            </a:r>
            <a:endParaRPr/>
          </a:p>
        </p:txBody>
      </p:sp>
      <p:sp>
        <p:nvSpPr>
          <p:cNvPr id="609" name="Google Shape;609;p52"/>
          <p:cNvSpPr/>
          <p:nvPr/>
        </p:nvSpPr>
        <p:spPr>
          <a:xfrm>
            <a:off x="3010575" y="397360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/>
          <p:nvPr/>
        </p:nvSpPr>
        <p:spPr>
          <a:xfrm>
            <a:off x="4147500" y="3973600"/>
            <a:ext cx="11163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Misspelled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2"/>
          <p:cNvSpPr/>
          <p:nvPr/>
        </p:nvSpPr>
        <p:spPr>
          <a:xfrm>
            <a:off x="5586500" y="397360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2"/>
          <p:cNvSpPr/>
          <p:nvPr/>
        </p:nvSpPr>
        <p:spPr>
          <a:xfrm>
            <a:off x="7253975" y="3973600"/>
            <a:ext cx="16830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Ungrammatical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Spelling correction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072" y="1268760"/>
            <a:ext cx="10106462" cy="439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Named Entity Recognition</a:t>
            </a:r>
            <a:endParaRPr/>
          </a:p>
        </p:txBody>
      </p:sp>
      <p:sp>
        <p:nvSpPr>
          <p:cNvPr id="619" name="Google Shape;619;p53"/>
          <p:cNvSpPr txBox="1">
            <a:spLocks noGrp="1"/>
          </p:cNvSpPr>
          <p:nvPr>
            <p:ph type="body" idx="1"/>
          </p:nvPr>
        </p:nvSpPr>
        <p:spPr>
          <a:xfrm>
            <a:off x="791450" y="4590700"/>
            <a:ext cx="10515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Hong     Kong      where     Evergrande     has     its     main     listing</a:t>
            </a:r>
            <a:endParaRPr/>
          </a:p>
        </p:txBody>
      </p:sp>
      <p:sp>
        <p:nvSpPr>
          <p:cNvPr id="620" name="Google Shape;620;p53"/>
          <p:cNvSpPr/>
          <p:nvPr/>
        </p:nvSpPr>
        <p:spPr>
          <a:xfrm>
            <a:off x="129025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B-Loc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3"/>
          <p:cNvSpPr/>
          <p:nvPr/>
        </p:nvSpPr>
        <p:spPr>
          <a:xfrm>
            <a:off x="24804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I-Loc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3"/>
          <p:cNvSpPr/>
          <p:nvPr/>
        </p:nvSpPr>
        <p:spPr>
          <a:xfrm>
            <a:off x="37828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3"/>
          <p:cNvSpPr/>
          <p:nvPr/>
        </p:nvSpPr>
        <p:spPr>
          <a:xfrm>
            <a:off x="53844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B-Org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3"/>
          <p:cNvSpPr/>
          <p:nvPr/>
        </p:nvSpPr>
        <p:spPr>
          <a:xfrm>
            <a:off x="67990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3"/>
          <p:cNvSpPr/>
          <p:nvPr/>
        </p:nvSpPr>
        <p:spPr>
          <a:xfrm>
            <a:off x="777425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3"/>
          <p:cNvSpPr/>
          <p:nvPr/>
        </p:nvSpPr>
        <p:spPr>
          <a:xfrm>
            <a:off x="874942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3"/>
          <p:cNvSpPr/>
          <p:nvPr/>
        </p:nvSpPr>
        <p:spPr>
          <a:xfrm>
            <a:off x="987420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3"/>
          <p:cNvSpPr txBox="1">
            <a:spLocks noGrp="1"/>
          </p:cNvSpPr>
          <p:nvPr>
            <p:ph type="body" idx="1"/>
          </p:nvPr>
        </p:nvSpPr>
        <p:spPr>
          <a:xfrm>
            <a:off x="589425" y="1592250"/>
            <a:ext cx="105156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Named entity recognition</a:t>
            </a:r>
            <a:r>
              <a:rPr lang="en-IE"/>
              <a:t> identifies places, people, organizations and dates in text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Annotated with IOB annotation (I=In NE, O=Out of NE, B=Begin of NE)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Sequence Generation</a:t>
            </a:r>
            <a:endParaRPr/>
          </a:p>
        </p:txBody>
      </p:sp>
      <p:sp>
        <p:nvSpPr>
          <p:cNvPr id="635" name="Google Shape;635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also generate text… use the next word as the tag!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then repeatedly generate the next word based on the prediction.</a:t>
            </a:r>
            <a:endParaRPr/>
          </a:p>
        </p:txBody>
      </p:sp>
      <p:sp>
        <p:nvSpPr>
          <p:cNvPr id="636" name="Google Shape;636;p54"/>
          <p:cNvSpPr txBox="1">
            <a:spLocks noGrp="1"/>
          </p:cNvSpPr>
          <p:nvPr>
            <p:ph type="body" idx="1"/>
          </p:nvPr>
        </p:nvSpPr>
        <p:spPr>
          <a:xfrm>
            <a:off x="791450" y="4590700"/>
            <a:ext cx="105156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Hong     Kong      where     Evergrande     has     its     main     listing</a:t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129025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Kong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24804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4"/>
          <p:cNvSpPr/>
          <p:nvPr/>
        </p:nvSpPr>
        <p:spPr>
          <a:xfrm>
            <a:off x="37828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Evergrande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4"/>
          <p:cNvSpPr/>
          <p:nvPr/>
        </p:nvSpPr>
        <p:spPr>
          <a:xfrm>
            <a:off x="53844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has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4"/>
          <p:cNvSpPr/>
          <p:nvPr/>
        </p:nvSpPr>
        <p:spPr>
          <a:xfrm>
            <a:off x="679907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4"/>
          <p:cNvSpPr/>
          <p:nvPr/>
        </p:nvSpPr>
        <p:spPr>
          <a:xfrm>
            <a:off x="777425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main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8749425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listing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4"/>
          <p:cNvSpPr/>
          <p:nvPr/>
        </p:nvSpPr>
        <p:spPr>
          <a:xfrm>
            <a:off x="9874200" y="3926850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&lt;/s&gt;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Machine Translation</a:t>
            </a:r>
            <a:endParaRPr/>
          </a:p>
        </p:txBody>
      </p:sp>
      <p:sp>
        <p:nvSpPr>
          <p:cNvPr id="651" name="Google Shape;651;p55"/>
          <p:cNvSpPr txBox="1">
            <a:spLocks noGrp="1"/>
          </p:cNvSpPr>
          <p:nvPr>
            <p:ph type="body" idx="1"/>
          </p:nvPr>
        </p:nvSpPr>
        <p:spPr>
          <a:xfrm>
            <a:off x="791450" y="4590700"/>
            <a:ext cx="83526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Translation          is          hard      @@DE@@</a:t>
            </a:r>
            <a:endParaRPr/>
          </a:p>
        </p:txBody>
      </p:sp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can gives us a (simple) model for machine translation</a:t>
            </a:r>
            <a:endParaRPr/>
          </a:p>
        </p:txBody>
      </p:sp>
      <p:sp>
        <p:nvSpPr>
          <p:cNvPr id="653" name="Google Shape;653;p55"/>
          <p:cNvSpPr/>
          <p:nvPr/>
        </p:nvSpPr>
        <p:spPr>
          <a:xfrm>
            <a:off x="2178475" y="4076425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5"/>
          <p:cNvSpPr/>
          <p:nvPr/>
        </p:nvSpPr>
        <p:spPr>
          <a:xfrm>
            <a:off x="3864250" y="4076425"/>
            <a:ext cx="9255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hard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5"/>
          <p:cNvSpPr/>
          <p:nvPr/>
        </p:nvSpPr>
        <p:spPr>
          <a:xfrm>
            <a:off x="5004800" y="4076425"/>
            <a:ext cx="14061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@@DE@@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5"/>
          <p:cNvSpPr/>
          <p:nvPr/>
        </p:nvSpPr>
        <p:spPr>
          <a:xfrm>
            <a:off x="6681200" y="4076425"/>
            <a:ext cx="1406100" cy="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Übersetzung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5"/>
          <p:cNvSpPr/>
          <p:nvPr/>
        </p:nvSpPr>
        <p:spPr>
          <a:xfrm>
            <a:off x="8835450" y="2629200"/>
            <a:ext cx="2608500" cy="1325700"/>
          </a:xfrm>
          <a:prstGeom prst="roundRect">
            <a:avLst>
              <a:gd name="adj" fmla="val 16667"/>
            </a:avLst>
          </a:prstGeom>
          <a:solidFill>
            <a:srgbClr val="52D0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Special symbol to indicate the translation language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" name="Google Shape;658;p55"/>
          <p:cNvCxnSpPr>
            <a:stCxn id="657" idx="2"/>
          </p:cNvCxnSpPr>
          <p:nvPr/>
        </p:nvCxnSpPr>
        <p:spPr>
          <a:xfrm flipH="1">
            <a:off x="7769700" y="3954900"/>
            <a:ext cx="2370000" cy="8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6"/>
          <p:cNvSpPr txBox="1">
            <a:spLocks noGrp="1"/>
          </p:cNvSpPr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Translation probability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5159896" y="1709701"/>
            <a:ext cx="2519100" cy="828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Band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806" y="1556792"/>
            <a:ext cx="715295" cy="39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>
            <a:off x="2659896" y="3367501"/>
            <a:ext cx="2519100" cy="828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ribbon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5159896" y="4726501"/>
            <a:ext cx="2519100" cy="828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volume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7863821" y="3367501"/>
            <a:ext cx="2519100" cy="828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band</a:t>
            </a:r>
            <a:endParaRPr sz="24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" name="Google Shape;274;p18"/>
          <p:cNvCxnSpPr>
            <a:stCxn id="269" idx="4"/>
            <a:endCxn id="271" idx="7"/>
          </p:cNvCxnSpPr>
          <p:nvPr/>
        </p:nvCxnSpPr>
        <p:spPr>
          <a:xfrm flipH="1">
            <a:off x="4809946" y="2538601"/>
            <a:ext cx="1609500" cy="95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75" name="Google Shape;275;p18"/>
          <p:cNvCxnSpPr>
            <a:stCxn id="269" idx="4"/>
            <a:endCxn id="272" idx="0"/>
          </p:cNvCxnSpPr>
          <p:nvPr/>
        </p:nvCxnSpPr>
        <p:spPr>
          <a:xfrm>
            <a:off x="6419446" y="2538601"/>
            <a:ext cx="0" cy="2187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76" name="Google Shape;276;p18"/>
          <p:cNvCxnSpPr>
            <a:stCxn id="269" idx="4"/>
            <a:endCxn id="273" idx="1"/>
          </p:cNvCxnSpPr>
          <p:nvPr/>
        </p:nvCxnSpPr>
        <p:spPr>
          <a:xfrm>
            <a:off x="6419446" y="2538601"/>
            <a:ext cx="1813200" cy="95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lg" len="lg"/>
          </a:ln>
        </p:spPr>
      </p:cxn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7592" y="3200299"/>
            <a:ext cx="771505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8592" y="3200299"/>
            <a:ext cx="771505" cy="35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7592" y="4559299"/>
            <a:ext cx="771505" cy="35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Translation Probability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424" y="1412776"/>
            <a:ext cx="9793088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Conditional Probability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really need is: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p(“volume”@en | “Band”@de)</a:t>
            </a:r>
            <a:endParaRPr sz="2400" i="1" u="none" strike="noStrike" cap="none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Definition of conditional probability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/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 u="none" strike="noStrike" cap="none">
                <a:solidFill>
                  <a:srgbClr val="3F3F3F"/>
                </a:solidFill>
              </a:rPr>
              <a:t>p(A|B)p(B) = p(A∩B)</a:t>
            </a:r>
            <a:endParaRPr sz="2400" i="1" u="none" strike="noStrike" cap="none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i="1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Recall Bayes’ Law</a:t>
            </a:r>
            <a:endParaRPr sz="2400"/>
          </a:p>
        </p:txBody>
      </p:sp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7662" y="5197345"/>
            <a:ext cx="3124348" cy="73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Noisy Channel Model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can treat p(Band) as a constant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525" y="2594011"/>
            <a:ext cx="7180025" cy="74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3550" y="3566643"/>
            <a:ext cx="6879651" cy="76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9975" y="4691800"/>
            <a:ext cx="7180025" cy="31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ctrTitle"/>
          </p:nvPr>
        </p:nvSpPr>
        <p:spPr>
          <a:xfrm>
            <a:off x="6779675" y="731124"/>
            <a:ext cx="5162100" cy="5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n-gram 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1770</Words>
  <Application>Microsoft Macintosh PowerPoint</Application>
  <PresentationFormat>Widescreen</PresentationFormat>
  <Paragraphs>498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Arial</vt:lpstr>
      <vt:lpstr>Garamond</vt:lpstr>
      <vt:lpstr>Pinyon Script</vt:lpstr>
      <vt:lpstr>Ubuntu</vt:lpstr>
      <vt:lpstr>Times New Roman</vt:lpstr>
      <vt:lpstr>Office Theme</vt:lpstr>
      <vt:lpstr>Introduction to NLP 5. Sequence Models</vt:lpstr>
      <vt:lpstr>Language Models</vt:lpstr>
      <vt:lpstr>Spelling correction</vt:lpstr>
      <vt:lpstr>Spelling correction</vt:lpstr>
      <vt:lpstr>Translation probability</vt:lpstr>
      <vt:lpstr>Translation Probability</vt:lpstr>
      <vt:lpstr>Conditional Probability</vt:lpstr>
      <vt:lpstr>Noisy Channel Model</vt:lpstr>
      <vt:lpstr>n-gram Models</vt:lpstr>
      <vt:lpstr>Probability of a sentence</vt:lpstr>
      <vt:lpstr>Context</vt:lpstr>
      <vt:lpstr>Probability of a sentence (language modelling)</vt:lpstr>
      <vt:lpstr>N-gram approximation</vt:lpstr>
      <vt:lpstr>Example corpus</vt:lpstr>
      <vt:lpstr>Unigram probabilities</vt:lpstr>
      <vt:lpstr>Bigram counts</vt:lpstr>
      <vt:lpstr>Bigram probabilities</vt:lpstr>
      <vt:lpstr>Bigram probabilities</vt:lpstr>
      <vt:lpstr>Applying bigram probabilities</vt:lpstr>
      <vt:lpstr>Exercise</vt:lpstr>
      <vt:lpstr>Tagging Models</vt:lpstr>
      <vt:lpstr>Conditional Probabilities</vt:lpstr>
      <vt:lpstr>N-gram approximations</vt:lpstr>
      <vt:lpstr>Syntax</vt:lpstr>
      <vt:lpstr>Tags as probabilities</vt:lpstr>
      <vt:lpstr>Bayes’ Law for tagging</vt:lpstr>
      <vt:lpstr>Hidden Markov Model</vt:lpstr>
      <vt:lpstr>Hidden Markov Model</vt:lpstr>
      <vt:lpstr>Hidden Markov Model</vt:lpstr>
      <vt:lpstr>Example</vt:lpstr>
      <vt:lpstr>Conditional Random Fields</vt:lpstr>
      <vt:lpstr>Estimating most likely tagging</vt:lpstr>
      <vt:lpstr>Find the best tagging (brute force) </vt:lpstr>
      <vt:lpstr>Solving HMMs and CRFs</vt:lpstr>
      <vt:lpstr>Exercise</vt:lpstr>
      <vt:lpstr>Applications</vt:lpstr>
      <vt:lpstr>Single-word classifiers</vt:lpstr>
      <vt:lpstr>Recurrent Models</vt:lpstr>
      <vt:lpstr>Error Detection</vt:lpstr>
      <vt:lpstr>Named Entity Recognition</vt:lpstr>
      <vt:lpstr>Sequence Generation</vt:lpstr>
      <vt:lpstr>Machine Translation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NLP 5. Sequence Models</dc:title>
  <cp:lastModifiedBy>Li, Jiarong</cp:lastModifiedBy>
  <cp:revision>4</cp:revision>
  <dcterms:modified xsi:type="dcterms:W3CDTF">2022-11-07T21:11:30Z</dcterms:modified>
</cp:coreProperties>
</file>